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0" r:id="rId20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5" Type="http://schemas.openxmlformats.org/officeDocument/2006/relationships/slide" Target="slides/slide8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5" name="Shape 10125"/>
        <p:cNvGrpSpPr/>
        <p:nvPr/>
      </p:nvGrpSpPr>
      <p:grpSpPr>
        <a:xfrm>
          <a:off x="0" y="0"/>
          <a:ext cx="0" cy="0"/>
          <a:chOff x="0" y="0"/>
          <a:chExt cx="0" cy="0"/>
        </a:xfrm>
      </p:grpSpPr>
      <p:sp>
        <p:nvSpPr>
          <p:cNvPr id="10126" name="Google Shape;1012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7" name="Google Shape;10127;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notesSlide" Target="../notesSlides/notesSlide85.xml"/></Relationships>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8" name="Shape 10128"/>
        <p:cNvGrpSpPr/>
        <p:nvPr/>
      </p:nvGrpSpPr>
      <p:grpSpPr>
        <a:xfrm>
          <a:off x="0" y="0"/>
          <a:ext cx="0" cy="0"/>
          <a:chOff x="0" y="0"/>
          <a:chExt cx="0" cy="0"/>
        </a:xfrm>
      </p:grpSpPr>
      <p:sp>
        <p:nvSpPr>
          <p:cNvPr id="10129" name="Google Shape;10129;p1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0130" name="Google Shape;10130;p1515"/>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Opportunities &amp; Challenges for GOES-R</a:t>
            </a:r>
            <a:endParaRPr/>
          </a:p>
        </p:txBody>
      </p:sp>
      <p:grpSp>
        <p:nvGrpSpPr>
          <p:cNvPr id="10131" name="Google Shape;10131;p1515"/>
          <p:cNvGrpSpPr/>
          <p:nvPr/>
        </p:nvGrpSpPr>
        <p:grpSpPr>
          <a:xfrm>
            <a:off x="241300" y="3708400"/>
            <a:ext cx="4886325" cy="2781300"/>
            <a:chOff x="152" y="2336"/>
            <a:chExt cx="3078" cy="1752"/>
          </a:xfrm>
        </p:grpSpPr>
        <p:sp>
          <p:nvSpPr>
            <p:cNvPr id="10132" name="Google Shape;10132;p1515"/>
            <p:cNvSpPr/>
            <p:nvPr/>
          </p:nvSpPr>
          <p:spPr>
            <a:xfrm>
              <a:off x="152" y="2336"/>
              <a:ext cx="2360" cy="1752"/>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Communications &amp; Processing</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2 Orders of Magnitude increase in instrument data throughput</a:t>
              </a:r>
              <a:endParaRPr/>
            </a:p>
            <a:p>
              <a:pPr indent="-285750" lvl="1" marL="742950" marR="0" rtl="0" algn="l">
                <a:lnSpc>
                  <a:spcPct val="100000"/>
                </a:lnSpc>
                <a:spcBef>
                  <a:spcPts val="36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Product distribution and throughput</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Integration of multiple instruments &amp; platforms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On-board processing options</a:t>
              </a:r>
              <a:endParaRPr/>
            </a:p>
          </p:txBody>
        </p:sp>
        <p:grpSp>
          <p:nvGrpSpPr>
            <p:cNvPr id="10133" name="Google Shape;10133;p1515"/>
            <p:cNvGrpSpPr/>
            <p:nvPr/>
          </p:nvGrpSpPr>
          <p:grpSpPr>
            <a:xfrm>
              <a:off x="2496" y="2436"/>
              <a:ext cx="734" cy="1644"/>
              <a:chOff x="2496" y="2436"/>
              <a:chExt cx="734" cy="1644"/>
            </a:xfrm>
          </p:grpSpPr>
          <p:cxnSp>
            <p:nvCxnSpPr>
              <p:cNvPr id="10134" name="Google Shape;10134;p1515"/>
              <p:cNvCxnSpPr/>
              <p:nvPr/>
            </p:nvCxnSpPr>
            <p:spPr>
              <a:xfrm rot="10800000">
                <a:off x="2496" y="2436"/>
                <a:ext cx="734" cy="1074"/>
              </a:xfrm>
              <a:prstGeom prst="straightConnector1">
                <a:avLst/>
              </a:prstGeom>
              <a:noFill/>
              <a:ln cap="flat" cmpd="sng" w="28575">
                <a:solidFill>
                  <a:schemeClr val="dk1"/>
                </a:solidFill>
                <a:prstDash val="solid"/>
                <a:round/>
                <a:headEnd len="med" w="med" type="none"/>
                <a:tailEnd len="med" w="med" type="none"/>
              </a:ln>
            </p:spPr>
          </p:cxnSp>
          <p:cxnSp>
            <p:nvCxnSpPr>
              <p:cNvPr id="10135" name="Google Shape;10135;p1515"/>
              <p:cNvCxnSpPr/>
              <p:nvPr/>
            </p:nvCxnSpPr>
            <p:spPr>
              <a:xfrm flipH="1">
                <a:off x="2511" y="3530"/>
                <a:ext cx="693" cy="550"/>
              </a:xfrm>
              <a:prstGeom prst="straightConnector1">
                <a:avLst/>
              </a:prstGeom>
              <a:noFill/>
              <a:ln cap="flat" cmpd="sng" w="28575">
                <a:solidFill>
                  <a:schemeClr val="dk1"/>
                </a:solidFill>
                <a:prstDash val="solid"/>
                <a:round/>
                <a:headEnd len="med" w="med" type="none"/>
                <a:tailEnd len="med" w="med" type="none"/>
              </a:ln>
            </p:spPr>
          </p:cxnSp>
        </p:grpSp>
      </p:grpSp>
      <p:grpSp>
        <p:nvGrpSpPr>
          <p:cNvPr id="10136" name="Google Shape;10136;p1515"/>
          <p:cNvGrpSpPr/>
          <p:nvPr/>
        </p:nvGrpSpPr>
        <p:grpSpPr>
          <a:xfrm>
            <a:off x="4114800" y="882650"/>
            <a:ext cx="5029200" cy="2082800"/>
            <a:chOff x="2592" y="664"/>
            <a:chExt cx="3168" cy="1312"/>
          </a:xfrm>
        </p:grpSpPr>
        <p:sp>
          <p:nvSpPr>
            <p:cNvPr id="10137" name="Google Shape;10137;p1515"/>
            <p:cNvSpPr/>
            <p:nvPr/>
          </p:nvSpPr>
          <p:spPr>
            <a:xfrm>
              <a:off x="2592" y="1072"/>
              <a:ext cx="648" cy="416"/>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38" name="Google Shape;10138;p1515"/>
            <p:cNvSpPr/>
            <p:nvPr/>
          </p:nvSpPr>
          <p:spPr>
            <a:xfrm>
              <a:off x="3304" y="664"/>
              <a:ext cx="2456" cy="13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Observation Requirements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Temporal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Spectral Coverage &amp;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Spatial Resolution</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Radiometric Performance</a:t>
              </a:r>
              <a:endParaRPr/>
            </a:p>
          </p:txBody>
        </p:sp>
      </p:grpSp>
      <p:grpSp>
        <p:nvGrpSpPr>
          <p:cNvPr id="10139" name="Google Shape;10139;p1515"/>
          <p:cNvGrpSpPr/>
          <p:nvPr/>
        </p:nvGrpSpPr>
        <p:grpSpPr>
          <a:xfrm>
            <a:off x="911225" y="1466850"/>
            <a:ext cx="2667000" cy="857250"/>
            <a:chOff x="598" y="1008"/>
            <a:chExt cx="1680" cy="540"/>
          </a:xfrm>
        </p:grpSpPr>
        <p:sp>
          <p:nvSpPr>
            <p:cNvPr id="10140" name="Google Shape;10140;p1515"/>
            <p:cNvSpPr/>
            <p:nvPr/>
          </p:nvSpPr>
          <p:spPr>
            <a:xfrm>
              <a:off x="598" y="1008"/>
              <a:ext cx="1680" cy="540"/>
            </a:xfrm>
            <a:prstGeom prst="flowChartTerminator">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41" name="Google Shape;10141;p1515"/>
            <p:cNvSpPr/>
            <p:nvPr/>
          </p:nvSpPr>
          <p:spPr>
            <a:xfrm>
              <a:off x="712" y="1096"/>
              <a:ext cx="1544" cy="4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User Needs</a:t>
              </a:r>
              <a:endParaRPr/>
            </a:p>
          </p:txBody>
        </p:sp>
      </p:grpSp>
      <p:grpSp>
        <p:nvGrpSpPr>
          <p:cNvPr id="10142" name="Google Shape;10142;p1515"/>
          <p:cNvGrpSpPr/>
          <p:nvPr/>
        </p:nvGrpSpPr>
        <p:grpSpPr>
          <a:xfrm>
            <a:off x="5016500" y="4144963"/>
            <a:ext cx="3784600" cy="2713038"/>
            <a:chOff x="3160" y="2611"/>
            <a:chExt cx="2384" cy="1709"/>
          </a:xfrm>
        </p:grpSpPr>
        <p:sp>
          <p:nvSpPr>
            <p:cNvPr id="10143" name="Google Shape;10143;p1515"/>
            <p:cNvSpPr/>
            <p:nvPr/>
          </p:nvSpPr>
          <p:spPr>
            <a:xfrm>
              <a:off x="3160" y="3008"/>
              <a:ext cx="2384" cy="13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Opportunities &amp; Challenges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Instruments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Processing &amp; Communication Technologies</a:t>
              </a:r>
              <a:endParaRPr/>
            </a:p>
            <a:p>
              <a:pPr indent="-342900" lvl="0" marL="34290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End-to-End Architectures</a:t>
              </a:r>
              <a:endParaRPr/>
            </a:p>
          </p:txBody>
        </p:sp>
        <p:sp>
          <p:nvSpPr>
            <p:cNvPr id="10144" name="Google Shape;10144;p1515"/>
            <p:cNvSpPr/>
            <p:nvPr/>
          </p:nvSpPr>
          <p:spPr>
            <a:xfrm rot="5400000">
              <a:off x="4134" y="2626"/>
              <a:ext cx="444" cy="416"/>
            </a:xfrm>
            <a:custGeom>
              <a:rect b="b" l="l" r="r" t="t"/>
              <a:pathLst>
                <a:path extrusionOk="0" h="21600" w="21600">
                  <a:moveTo>
                    <a:pt x="12648" y="0"/>
                  </a:moveTo>
                  <a:lnTo>
                    <a:pt x="12648" y="4828"/>
                  </a:lnTo>
                  <a:lnTo>
                    <a:pt x="3375" y="4828"/>
                  </a:lnTo>
                  <a:lnTo>
                    <a:pt x="3375" y="16772"/>
                  </a:lnTo>
                  <a:lnTo>
                    <a:pt x="12648" y="16772"/>
                  </a:lnTo>
                  <a:lnTo>
                    <a:pt x="12648" y="21600"/>
                  </a:lnTo>
                  <a:lnTo>
                    <a:pt x="21600" y="10800"/>
                  </a:lnTo>
                  <a:close/>
                </a:path>
                <a:path extrusionOk="0" h="21600" w="21600">
                  <a:moveTo>
                    <a:pt x="1350" y="4828"/>
                  </a:moveTo>
                  <a:lnTo>
                    <a:pt x="1350" y="16772"/>
                  </a:lnTo>
                  <a:lnTo>
                    <a:pt x="2700" y="16772"/>
                  </a:lnTo>
                  <a:lnTo>
                    <a:pt x="2700" y="4828"/>
                  </a:lnTo>
                  <a:close/>
                </a:path>
                <a:path extrusionOk="0" h="21600" w="21600">
                  <a:moveTo>
                    <a:pt x="0" y="4828"/>
                  </a:moveTo>
                  <a:lnTo>
                    <a:pt x="0" y="16772"/>
                  </a:lnTo>
                  <a:lnTo>
                    <a:pt x="675" y="16772"/>
                  </a:lnTo>
                  <a:lnTo>
                    <a:pt x="675" y="4828"/>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515"/>
            <p:cNvSpPr txBox="1"/>
            <p:nvPr/>
          </p:nvSpPr>
          <p:spPr>
            <a:xfrm>
              <a:off x="4139" y="2611"/>
              <a:ext cx="416" cy="4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grpSp>
        <p:nvGrpSpPr>
          <p:cNvPr id="10146" name="Google Shape;10146;p1515"/>
          <p:cNvGrpSpPr/>
          <p:nvPr/>
        </p:nvGrpSpPr>
        <p:grpSpPr>
          <a:xfrm>
            <a:off x="5334000" y="2835275"/>
            <a:ext cx="3143250" cy="1241425"/>
            <a:chOff x="3360" y="1786"/>
            <a:chExt cx="1980" cy="782"/>
          </a:xfrm>
        </p:grpSpPr>
        <p:grpSp>
          <p:nvGrpSpPr>
            <p:cNvPr id="10147" name="Google Shape;10147;p1515"/>
            <p:cNvGrpSpPr/>
            <p:nvPr/>
          </p:nvGrpSpPr>
          <p:grpSpPr>
            <a:xfrm>
              <a:off x="3360" y="1786"/>
              <a:ext cx="1980" cy="782"/>
              <a:chOff x="3360" y="1786"/>
              <a:chExt cx="1980" cy="782"/>
            </a:xfrm>
          </p:grpSpPr>
          <p:sp>
            <p:nvSpPr>
              <p:cNvPr id="10148" name="Google Shape;10148;p1515"/>
              <p:cNvSpPr/>
              <p:nvPr/>
            </p:nvSpPr>
            <p:spPr>
              <a:xfrm>
                <a:off x="3360" y="2292"/>
                <a:ext cx="1980" cy="276"/>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49" name="Google Shape;10149;p1515"/>
              <p:cNvSpPr/>
              <p:nvPr/>
            </p:nvSpPr>
            <p:spPr>
              <a:xfrm rot="5400000">
                <a:off x="4122" y="1810"/>
                <a:ext cx="444" cy="416"/>
              </a:xfrm>
              <a:custGeom>
                <a:rect b="b" l="l" r="r" t="t"/>
                <a:pathLst>
                  <a:path extrusionOk="0" h="21600" w="21600">
                    <a:moveTo>
                      <a:pt x="12648" y="0"/>
                    </a:moveTo>
                    <a:lnTo>
                      <a:pt x="12648" y="4828"/>
                    </a:lnTo>
                    <a:lnTo>
                      <a:pt x="3375" y="4828"/>
                    </a:lnTo>
                    <a:lnTo>
                      <a:pt x="3375" y="16772"/>
                    </a:lnTo>
                    <a:lnTo>
                      <a:pt x="12648" y="16772"/>
                    </a:lnTo>
                    <a:lnTo>
                      <a:pt x="12648" y="21600"/>
                    </a:lnTo>
                    <a:lnTo>
                      <a:pt x="21600" y="10800"/>
                    </a:lnTo>
                    <a:close/>
                  </a:path>
                  <a:path extrusionOk="0" h="21600" w="21600">
                    <a:moveTo>
                      <a:pt x="1350" y="4828"/>
                    </a:moveTo>
                    <a:lnTo>
                      <a:pt x="1350" y="16772"/>
                    </a:lnTo>
                    <a:lnTo>
                      <a:pt x="2700" y="16772"/>
                    </a:lnTo>
                    <a:lnTo>
                      <a:pt x="2700" y="4828"/>
                    </a:lnTo>
                    <a:close/>
                  </a:path>
                  <a:path extrusionOk="0" h="21600" w="21600">
                    <a:moveTo>
                      <a:pt x="0" y="4828"/>
                    </a:moveTo>
                    <a:lnTo>
                      <a:pt x="0" y="16772"/>
                    </a:lnTo>
                    <a:lnTo>
                      <a:pt x="675" y="16772"/>
                    </a:lnTo>
                    <a:lnTo>
                      <a:pt x="675" y="4828"/>
                    </a:lnTo>
                    <a:close/>
                  </a:path>
                </a:pathLst>
              </a:custGeom>
              <a:solidFill>
                <a:srgbClr val="CCFFFF"/>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515"/>
              <p:cNvSpPr txBox="1"/>
              <p:nvPr/>
            </p:nvSpPr>
            <p:spPr>
              <a:xfrm>
                <a:off x="4114" y="1786"/>
                <a:ext cx="416" cy="4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sp>
          <p:nvSpPr>
            <p:cNvPr id="10151" name="Google Shape;10151;p1515"/>
            <p:cNvSpPr/>
            <p:nvPr/>
          </p:nvSpPr>
          <p:spPr>
            <a:xfrm>
              <a:off x="3436" y="2284"/>
              <a:ext cx="1904" cy="28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Architecture Solutions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